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1" r:id="rId4"/>
    <p:sldId id="267" r:id="rId5"/>
    <p:sldId id="259" r:id="rId6"/>
    <p:sldId id="260" r:id="rId7"/>
    <p:sldId id="265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Playfair Display" panose="000005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820" y="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>
          <a:extLst>
            <a:ext uri="{FF2B5EF4-FFF2-40B4-BE49-F238E27FC236}">
              <a16:creationId xmlns:a16="http://schemas.microsoft.com/office/drawing/2014/main" id="{620A5375-0C96-33EB-D57E-9575F5E3F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>
            <a:extLst>
              <a:ext uri="{FF2B5EF4-FFF2-40B4-BE49-F238E27FC236}">
                <a16:creationId xmlns:a16="http://schemas.microsoft.com/office/drawing/2014/main" id="{09A4D407-FE27-5527-4940-AA200F0ABE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>
            <a:extLst>
              <a:ext uri="{FF2B5EF4-FFF2-40B4-BE49-F238E27FC236}">
                <a16:creationId xmlns:a16="http://schemas.microsoft.com/office/drawing/2014/main" id="{17149C22-715D-40F5-F39C-E426721F39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6824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6.png"/><Relationship Id="rId7" Type="http://schemas.openxmlformats.org/officeDocument/2006/relationships/hyperlink" Target="mailto:jappanjotkaur2004@gmail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Riyakansal174@gmail.com" TargetMode="External"/><Relationship Id="rId5" Type="http://schemas.openxmlformats.org/officeDocument/2006/relationships/image" Target="../media/image4.gif"/><Relationship Id="rId4" Type="http://schemas.openxmlformats.org/officeDocument/2006/relationships/image" Target="../media/image1.png"/><Relationship Id="rId9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16200000">
            <a:off x="1771021" y="-3364250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10801143">
            <a:off x="3352003" y="2057047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42" cy="862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50" b="1">
                <a:solidFill>
                  <a:srgbClr val="D9D9D9"/>
                </a:solidFill>
              </a:rPr>
              <a:t>TechnoCrats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781567" y="3638565"/>
            <a:ext cx="16680523" cy="336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3782230" y="-4218770"/>
            <a:ext cx="10287000" cy="1872454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3782230" y="-4218774"/>
            <a:ext cx="10286999" cy="1872454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1143">
            <a:off x="4854814" y="3194015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2797008" y="413620"/>
            <a:ext cx="12693983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0"/>
              </a:lnSpc>
            </a:pPr>
            <a:r>
              <a:rPr lang="en-US" sz="6000" dirty="0">
                <a:solidFill>
                  <a:srgbClr val="FFFFFF"/>
                </a:solidFill>
              </a:rPr>
              <a:t> THEME &amp; PROBLEM STATEMENT</a:t>
            </a:r>
            <a:endParaRPr lang="en-US" sz="6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874982-B6FD-2B52-E458-2BB26B3862A5}"/>
              </a:ext>
            </a:extLst>
          </p:cNvPr>
          <p:cNvSpPr txBox="1"/>
          <p:nvPr/>
        </p:nvSpPr>
        <p:spPr>
          <a:xfrm>
            <a:off x="9143999" y="2719123"/>
            <a:ext cx="8350584" cy="794063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fontAlgn="base"/>
            <a:r>
              <a:rPr lang="en-US" sz="3000" b="1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The Challenge: Alzheimer’s &amp; Daily Activities</a:t>
            </a:r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​</a:t>
            </a:r>
          </a:p>
          <a:p>
            <a:pPr fontAlgn="base"/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🔹 Alzheimer’s patients struggle with daily tasks (e.g., eating, dressing, hygiene).​</a:t>
            </a:r>
          </a:p>
          <a:p>
            <a:pPr fontAlgn="base"/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🔹 Memory loss &amp; confusion lead to missed medications, wandering, and falls.​</a:t>
            </a:r>
          </a:p>
          <a:p>
            <a:pPr fontAlgn="base"/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🔹 Caregivers face high stress due to constant supervision needs.​</a:t>
            </a:r>
          </a:p>
          <a:p>
            <a:pPr fontAlgn="base"/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​</a:t>
            </a:r>
          </a:p>
          <a:p>
            <a:pPr fontAlgn="base"/>
            <a:r>
              <a:rPr lang="en-US" sz="3000" b="1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Limitations of Existing Solutions</a:t>
            </a:r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​</a:t>
            </a:r>
          </a:p>
          <a:p>
            <a:pPr fontAlgn="base"/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🔹 CCTV &amp; manual monitoring → Not scalable, lacks real-time intervention​</a:t>
            </a:r>
          </a:p>
          <a:p>
            <a:pPr fontAlgn="base"/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🔹 Smart home devices → Cannot differentiate similar activities accurately​</a:t>
            </a:r>
          </a:p>
          <a:p>
            <a:pPr fontAlgn="base"/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🔹 AI-based models → Trained on healthy individuals, ineffective for patients with irregular movements.​</a:t>
            </a:r>
          </a:p>
          <a:p>
            <a:pPr fontAlgn="base"/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Times New Roman"/>
                <a:cs typeface="Times New Roman"/>
              </a:rPr>
              <a:t>​</a:t>
            </a:r>
          </a:p>
        </p:txBody>
      </p:sp>
      <p:pic>
        <p:nvPicPr>
          <p:cNvPr id="1029" name="Picture 5" descr="A graph of people with different colored squares&#10;&#10;AI-generated content may be incorrect.">
            <a:extLst>
              <a:ext uri="{FF2B5EF4-FFF2-40B4-BE49-F238E27FC236}">
                <a16:creationId xmlns:a16="http://schemas.microsoft.com/office/drawing/2014/main" id="{CC3B184B-84AC-1389-8BC0-05BD3A78F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28" y="6115276"/>
            <a:ext cx="7683003" cy="394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graph of a number of people aged 65 and over with ad from 2016&#10;&#10;AI-generated content may be incorrect.">
            <a:extLst>
              <a:ext uri="{FF2B5EF4-FFF2-40B4-BE49-F238E27FC236}">
                <a16:creationId xmlns:a16="http://schemas.microsoft.com/office/drawing/2014/main" id="{2FB44401-5064-C946-544B-CD094B629E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228" y="1735649"/>
            <a:ext cx="7683003" cy="41153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A3DF67-F9C4-C57D-53AC-3C911D85187E}"/>
              </a:ext>
            </a:extLst>
          </p:cNvPr>
          <p:cNvSpPr txBox="1"/>
          <p:nvPr/>
        </p:nvSpPr>
        <p:spPr>
          <a:xfrm>
            <a:off x="9143999" y="1626142"/>
            <a:ext cx="813078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US" sz="3000" b="1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Theme: Artificial Intelligence and Machine Learning</a:t>
            </a:r>
            <a:endParaRPr lang="en-US" sz="3000" dirty="0">
              <a:solidFill>
                <a:schemeClr val="bg1">
                  <a:lumMod val="85000"/>
                </a:schemeClr>
              </a:solidFill>
              <a:latin typeface="Playfair Display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81056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3782230" y="-4218770"/>
            <a:ext cx="10287000" cy="1872454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3782230" y="-4218774"/>
            <a:ext cx="10286999" cy="1872454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1143">
            <a:off x="4629208" y="2111098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044617" y="697091"/>
            <a:ext cx="9130784" cy="1195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09996"/>
              </a:lnSpc>
            </a:pPr>
            <a:r>
              <a:rPr lang="en-US" sz="5662" dirty="0">
                <a:solidFill>
                  <a:srgbClr val="FFFFFF"/>
                </a:solidFill>
              </a:rPr>
              <a:t>PROPOSED SOLUTION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874982-B6FD-2B52-E458-2BB26B3862A5}"/>
              </a:ext>
            </a:extLst>
          </p:cNvPr>
          <p:cNvSpPr txBox="1"/>
          <p:nvPr/>
        </p:nvSpPr>
        <p:spPr>
          <a:xfrm>
            <a:off x="8926060" y="1899873"/>
            <a:ext cx="9155608" cy="89562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A non-intrusive, AI-powered Human Activity Recognition (HAR) system using CNN, LSTM, Random Forest, and </a:t>
            </a:r>
            <a:r>
              <a:rPr lang="en-US" altLang="en-US" sz="3200" err="1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MediaPipe</a:t>
            </a: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 Pose.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Enables real-time activity prediction (e.g., walking, sitting, standing) and abnormal behavior detection such as falls or prolonged inactivity.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Sends instant alerts via SMS and email to caregivers and healthcare professionals for timely intervention.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Provides a lightweight, cost-effective Android application with a minimalist UI for easy deployment on standard smartphones.</a:t>
            </a:r>
          </a:p>
          <a:p>
            <a:pPr marL="457200" lvl="0" indent="-4572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  <a:cs typeface="Times New Roman"/>
              </a:rPr>
              <a:t>Logs daily activity data and includes cognitive games to support patient engagement and caregiver assistance.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3A9A5D-A0CB-AAEF-688B-584F9CBC68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093" y="2463499"/>
            <a:ext cx="8010525" cy="58102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>
          <a:extLst>
            <a:ext uri="{FF2B5EF4-FFF2-40B4-BE49-F238E27FC236}">
              <a16:creationId xmlns:a16="http://schemas.microsoft.com/office/drawing/2014/main" id="{32DC969B-11F4-EF31-AE30-743CBD84F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>
            <a:extLst>
              <a:ext uri="{FF2B5EF4-FFF2-40B4-BE49-F238E27FC236}">
                <a16:creationId xmlns:a16="http://schemas.microsoft.com/office/drawing/2014/main" id="{1239FDBA-87A3-683C-D47D-71D24266F298}"/>
              </a:ext>
            </a:extLst>
          </p:cNvPr>
          <p:cNvSpPr/>
          <p:nvPr/>
        </p:nvSpPr>
        <p:spPr>
          <a:xfrm rot="16200000">
            <a:off x="3814385" y="-3973373"/>
            <a:ext cx="10504756" cy="17910256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>
            <a:extLst>
              <a:ext uri="{FF2B5EF4-FFF2-40B4-BE49-F238E27FC236}">
                <a16:creationId xmlns:a16="http://schemas.microsoft.com/office/drawing/2014/main" id="{14F7FEC1-E548-DA8A-F0AA-C784321BA89D}"/>
              </a:ext>
            </a:extLst>
          </p:cNvPr>
          <p:cNvSpPr/>
          <p:nvPr/>
        </p:nvSpPr>
        <p:spPr>
          <a:xfrm rot="16200000">
            <a:off x="4031484" y="-3950370"/>
            <a:ext cx="10353794" cy="18406274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>
            <a:extLst>
              <a:ext uri="{FF2B5EF4-FFF2-40B4-BE49-F238E27FC236}">
                <a16:creationId xmlns:a16="http://schemas.microsoft.com/office/drawing/2014/main" id="{42E79D20-9C3E-7C51-BD8B-DB0373C54C2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diagram of a software development process">
            <a:extLst>
              <a:ext uri="{FF2B5EF4-FFF2-40B4-BE49-F238E27FC236}">
                <a16:creationId xmlns:a16="http://schemas.microsoft.com/office/drawing/2014/main" id="{9E4A5FC3-FE10-FE3D-EF5E-2EE1851FA8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5986" y="1177222"/>
            <a:ext cx="16199667" cy="8798867"/>
          </a:xfrm>
          <a:prstGeom prst="rect">
            <a:avLst/>
          </a:prstGeom>
        </p:spPr>
      </p:pic>
      <p:sp>
        <p:nvSpPr>
          <p:cNvPr id="5" name="Google Shape;117;p4">
            <a:extLst>
              <a:ext uri="{FF2B5EF4-FFF2-40B4-BE49-F238E27FC236}">
                <a16:creationId xmlns:a16="http://schemas.microsoft.com/office/drawing/2014/main" id="{E41833C5-3136-F2CB-DBFF-047005AD44E2}"/>
              </a:ext>
            </a:extLst>
          </p:cNvPr>
          <p:cNvSpPr txBox="1"/>
          <p:nvPr/>
        </p:nvSpPr>
        <p:spPr>
          <a:xfrm>
            <a:off x="3752379" y="67466"/>
            <a:ext cx="11205118" cy="91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09996"/>
              </a:lnSpc>
            </a:pPr>
            <a:r>
              <a:rPr lang="en-US" sz="5400" dirty="0">
                <a:solidFill>
                  <a:srgbClr val="FFFFFF"/>
                </a:solidFill>
              </a:rPr>
              <a:t>PROPOSED METHODOLOGY</a:t>
            </a:r>
          </a:p>
        </p:txBody>
      </p:sp>
    </p:spTree>
    <p:extLst>
      <p:ext uri="{BB962C8B-B14F-4D97-AF65-F5344CB8AC3E}">
        <p14:creationId xmlns:p14="http://schemas.microsoft.com/office/powerpoint/2010/main" val="1713845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16200000">
            <a:off x="4159574" y="-4017436"/>
            <a:ext cx="10245963" cy="1832001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16200000">
            <a:off x="4109337" y="-4139523"/>
            <a:ext cx="10350596" cy="18568154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1143">
            <a:off x="4281043" y="2450480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968017" y="200977"/>
            <a:ext cx="6619007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09996"/>
              </a:lnSpc>
            </a:pPr>
            <a:r>
              <a:rPr lang="en-US" sz="5400" dirty="0">
                <a:solidFill>
                  <a:srgbClr val="FFFFFF"/>
                </a:solidFill>
              </a:rPr>
              <a:t>How Data Was Recorded?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A212C7-AA25-35C4-841A-1E5D9ADCCA6B}"/>
              </a:ext>
            </a:extLst>
          </p:cNvPr>
          <p:cNvSpPr txBox="1"/>
          <p:nvPr/>
        </p:nvSpPr>
        <p:spPr>
          <a:xfrm>
            <a:off x="233396" y="1923345"/>
            <a:ext cx="8388494" cy="827919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7345" indent="-347345">
              <a:buChar char="•"/>
            </a:pPr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Live Video Feed:</a:t>
            </a:r>
            <a:endParaRPr lang="en-US" sz="2800">
              <a:solidFill>
                <a:schemeClr val="bg1">
                  <a:lumMod val="85000"/>
                </a:schemeClr>
              </a:solidFill>
              <a:latin typeface="Playfair Display"/>
              <a:ea typeface="+mn-ea"/>
            </a:endParaRPr>
          </a:p>
          <a:p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    </a:t>
            </a:r>
            <a:r>
              <a:rPr lang="en-US" sz="2800" kern="120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Captured using webcam via OpenCV.</a:t>
            </a:r>
          </a:p>
          <a:p>
            <a:pPr marL="347345" indent="-347345">
              <a:buChar char="•"/>
            </a:pPr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Pose Detection with </a:t>
            </a:r>
            <a:r>
              <a:rPr lang="en-US" sz="2800" b="1" kern="1200" err="1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MediaPipe</a:t>
            </a:r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:</a:t>
            </a:r>
          </a:p>
          <a:p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    </a:t>
            </a:r>
            <a:r>
              <a:rPr lang="en-US" sz="2800" b="1" kern="1200" err="1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MediaPipe</a:t>
            </a:r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Pose uses 33 Key Body Landmarks, such as:</a:t>
            </a:r>
          </a:p>
          <a:p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    1. Head &amp; Face:</a:t>
            </a:r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Nose, left eye, right eye, left ear, right ear</a:t>
            </a:r>
          </a:p>
          <a:p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    2. Torso:</a:t>
            </a:r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Left shoulder, right shoulder, left hip, right hip</a:t>
            </a:r>
          </a:p>
          <a:p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    3. Arms:</a:t>
            </a:r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Left elbow, right elbow, left wrist, right wrist, etc.</a:t>
            </a:r>
          </a:p>
          <a:p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    4. Legs:</a:t>
            </a:r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Left knee, right knee, left ankle, right ankle, etc.</a:t>
            </a:r>
          </a:p>
          <a:p>
            <a:r>
              <a:rPr lang="en-US" sz="2800" b="1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    5. Feet &amp; Hands:</a:t>
            </a:r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Left heel, right heel, left index, right index, etc.</a:t>
            </a:r>
          </a:p>
          <a:p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Each frame is processed to extract:</a:t>
            </a:r>
          </a:p>
          <a:p>
            <a:pPr marL="457200"/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33 body landmarks: (x, y, z) coordinates + visibility.</a:t>
            </a:r>
          </a:p>
          <a:p>
            <a:pPr marL="457200"/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33 landmarks × 4 values = 132 feature</a:t>
            </a:r>
          </a:p>
        </p:txBody>
      </p:sp>
      <p:sp>
        <p:nvSpPr>
          <p:cNvPr id="7" name="Google Shape;117;p4">
            <a:extLst>
              <a:ext uri="{FF2B5EF4-FFF2-40B4-BE49-F238E27FC236}">
                <a16:creationId xmlns:a16="http://schemas.microsoft.com/office/drawing/2014/main" id="{5768974F-A579-4393-E9AA-99004FDA2628}"/>
              </a:ext>
            </a:extLst>
          </p:cNvPr>
          <p:cNvSpPr txBox="1"/>
          <p:nvPr/>
        </p:nvSpPr>
        <p:spPr>
          <a:xfrm>
            <a:off x="8616240" y="17532"/>
            <a:ext cx="6139227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cs typeface="Times New Roman"/>
              </a:rPr>
              <a:t>Remote Human Activity Prediction Workflow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486346-C477-723C-55AB-49EB71893673}"/>
              </a:ext>
            </a:extLst>
          </p:cNvPr>
          <p:cNvSpPr txBox="1"/>
          <p:nvPr/>
        </p:nvSpPr>
        <p:spPr>
          <a:xfrm>
            <a:off x="8617327" y="2241908"/>
            <a:ext cx="6016977" cy="78483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This diagram illustrates the workflow of a real-time human activity recognition system designed for mobile and web platforms. The client application captures and sends video frames to a Flask-based API server. The server decodes the frames and uses </a:t>
            </a:r>
            <a:r>
              <a:rPr lang="en-US" sz="2800" kern="1200" dirty="0" err="1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MediaPipe</a:t>
            </a:r>
            <a:r>
              <a:rPr lang="en-US" sz="2800" kern="1200" dirty="0">
                <a:solidFill>
                  <a:schemeClr val="bg1">
                    <a:lumMod val="85000"/>
                  </a:schemeClr>
                </a:solidFill>
                <a:latin typeface="Playfair Display"/>
                <a:ea typeface="+mn-ea"/>
                <a:cs typeface="Times New Roman"/>
              </a:rPr>
              <a:t> to extract pose landmarks. These landmarks are preprocessed and fed into a CNN-LSTM model, which analyzes spatial and temporal features to predict the user's activity. The predicted activity is then formatted into a JSON response and returned to the client for further use, such as alert generation or activity tracking.</a:t>
            </a:r>
          </a:p>
        </p:txBody>
      </p:sp>
      <p:pic>
        <p:nvPicPr>
          <p:cNvPr id="10" name="Google Shape;88;p1" descr="White particles in the sky with Gallery Arcturus in the background&#10;&#10;AI-generated content may be incorrect.">
            <a:extLst>
              <a:ext uri="{FF2B5EF4-FFF2-40B4-BE49-F238E27FC236}">
                <a16:creationId xmlns:a16="http://schemas.microsoft.com/office/drawing/2014/main" id="{433E35EB-0E16-B5C2-8131-DE982A32512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1143">
            <a:off x="2475181" y="2057047"/>
            <a:ext cx="11569793" cy="64790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FA30F30-D077-0AF1-E7C6-26418AB95FCA}"/>
              </a:ext>
            </a:extLst>
          </p:cNvPr>
          <p:cNvCxnSpPr/>
          <p:nvPr/>
        </p:nvCxnSpPr>
        <p:spPr>
          <a:xfrm>
            <a:off x="8481142" y="-31855"/>
            <a:ext cx="74102" cy="10348849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" name="Picture 4" descr="A diagram of a process&#10;&#10;AI-generated content may be incorrect.">
            <a:extLst>
              <a:ext uri="{FF2B5EF4-FFF2-40B4-BE49-F238E27FC236}">
                <a16:creationId xmlns:a16="http://schemas.microsoft.com/office/drawing/2014/main" id="{98EDDC85-9D44-D04B-ABED-03EAEA793E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24968" y="-45119"/>
            <a:ext cx="3843744" cy="1067078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16200000">
            <a:off x="3926904" y="-4181578"/>
            <a:ext cx="10603207" cy="1896636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88;p1" descr="White particles in the sky with Gallery Arcturus in the background&#10;&#10;AI-generated content may be incorrect.">
            <a:extLst>
              <a:ext uri="{FF2B5EF4-FFF2-40B4-BE49-F238E27FC236}">
                <a16:creationId xmlns:a16="http://schemas.microsoft.com/office/drawing/2014/main" id="{AFD06373-4F52-D623-D8A4-09ABFA33B5C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1143">
            <a:off x="3743441" y="2370198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73BB8A-30E3-8A33-EC54-3392C275DA10}"/>
              </a:ext>
            </a:extLst>
          </p:cNvPr>
          <p:cNvSpPr txBox="1"/>
          <p:nvPr/>
        </p:nvSpPr>
        <p:spPr>
          <a:xfrm>
            <a:off x="632563" y="5945760"/>
            <a:ext cx="7863213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*</a:t>
            </a:r>
            <a:r>
              <a:rPr lang="en-US" sz="2800" b="1" dirty="0">
                <a:solidFill>
                  <a:schemeClr val="bg1"/>
                </a:solidFill>
              </a:rPr>
              <a:t>What is </a:t>
            </a:r>
            <a:r>
              <a:rPr lang="en-US" sz="2800" b="1" dirty="0" err="1">
                <a:solidFill>
                  <a:schemeClr val="bg1"/>
                </a:solidFill>
              </a:rPr>
              <a:t>AlzCare</a:t>
            </a:r>
            <a:r>
              <a:rPr lang="en-US" sz="2800" b="1" dirty="0">
                <a:solidFill>
                  <a:schemeClr val="bg1"/>
                </a:solidFill>
              </a:rPr>
              <a:t>?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A mobile app that supports Alzheimer’s patients and caregivers with AI-powered monitoring, mental stimulation, and daily care tools — all in one clean interface. </a:t>
            </a:r>
            <a:endParaRPr lang="en-US" dirty="0">
              <a:solidFill>
                <a:schemeClr val="bg1">
                  <a:lumMod val="85000"/>
                </a:schemeClr>
              </a:solidFill>
              <a:latin typeface="Playfair Display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327CC3-B537-7141-6573-3638E0B45AD4}"/>
              </a:ext>
            </a:extLst>
          </p:cNvPr>
          <p:cNvSpPr txBox="1"/>
          <p:nvPr/>
        </p:nvSpPr>
        <p:spPr>
          <a:xfrm>
            <a:off x="8618634" y="5954202"/>
            <a:ext cx="9460280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Key Features: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🧠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Live Activity Detection (AI-based abnormal behavior detection) </a:t>
            </a: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📩Real-time Alerts via SMS/Email </a:t>
            </a: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🎮</a:t>
            </a:r>
            <a:r>
              <a:rPr lang="en-US" sz="2800" dirty="0" err="1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MindMaze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 Cognitive Games (Memory, Focus, Emotion Matching) </a:t>
            </a:r>
            <a:endParaRPr lang="en-US" dirty="0">
              <a:solidFill>
                <a:schemeClr val="bg1">
                  <a:lumMod val="85000"/>
                </a:schemeClr>
              </a:solidFill>
              <a:latin typeface="Playfair Display"/>
            </a:endParaRP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📝 Daily Journal (Mental wellness logging) </a:t>
            </a:r>
            <a:endParaRPr lang="en-US" dirty="0">
              <a:solidFill>
                <a:schemeClr val="bg1">
                  <a:lumMod val="85000"/>
                </a:schemeClr>
              </a:solidFill>
              <a:latin typeface="Playfair Display"/>
            </a:endParaRP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🕒 Reminders &amp; Routines (Medication, tasks)  </a:t>
            </a: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 ❤ Wellness Feed (Tips, stories, advice) </a:t>
            </a:r>
            <a:endParaRPr lang="en-US" dirty="0">
              <a:solidFill>
                <a:schemeClr val="bg1">
                  <a:lumMod val="85000"/>
                </a:schemeClr>
              </a:solidFill>
              <a:latin typeface="Playfair Display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9553DC-D28B-0987-3F58-A68537BDF183}"/>
              </a:ext>
            </a:extLst>
          </p:cNvPr>
          <p:cNvSpPr txBox="1"/>
          <p:nvPr/>
        </p:nvSpPr>
        <p:spPr>
          <a:xfrm>
            <a:off x="632563" y="8184087"/>
            <a:ext cx="10510717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TECH STACK :</a:t>
            </a:r>
            <a:endParaRPr lang="en-US" b="1" dirty="0">
              <a:solidFill>
                <a:schemeClr val="bg1"/>
              </a:solidFill>
            </a:endParaRPr>
          </a:p>
          <a:p>
            <a:pPr marL="457200" indent="-457200">
              <a:buChar char="•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Flutter </a:t>
            </a:r>
            <a:endParaRPr lang="en-US" dirty="0">
              <a:solidFill>
                <a:schemeClr val="bg1">
                  <a:lumMod val="85000"/>
                </a:schemeClr>
              </a:solidFill>
              <a:latin typeface="Playfair Display"/>
            </a:endParaRPr>
          </a:p>
          <a:p>
            <a:pPr marL="457200" indent="-457200">
              <a:buChar char="•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Firebase </a:t>
            </a:r>
            <a:endParaRPr lang="en-US" dirty="0">
              <a:solidFill>
                <a:schemeClr val="bg1">
                  <a:lumMod val="85000"/>
                </a:schemeClr>
              </a:solidFill>
              <a:latin typeface="Playfair Display"/>
            </a:endParaRPr>
          </a:p>
          <a:p>
            <a:pPr marL="457200" indent="-457200">
              <a:buChar char="•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AI (CNN-LSTM + </a:t>
            </a:r>
            <a:r>
              <a:rPr lang="en-US" sz="2800" dirty="0" err="1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MediaPipe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) </a:t>
            </a:r>
            <a:endParaRPr lang="en-US" dirty="0">
              <a:solidFill>
                <a:schemeClr val="bg1">
                  <a:lumMod val="85000"/>
                </a:schemeClr>
              </a:solidFill>
              <a:latin typeface="Playfair Display"/>
            </a:endParaRPr>
          </a:p>
          <a:p>
            <a:pPr marL="457200" indent="-457200">
              <a:buChar char="•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Twilio/SMTP for alerts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1" name="Picture 10" descr="A screenshot of a mobile application&#10;&#10;AI-generated content may be incorrect.">
            <a:extLst>
              <a:ext uri="{FF2B5EF4-FFF2-40B4-BE49-F238E27FC236}">
                <a16:creationId xmlns:a16="http://schemas.microsoft.com/office/drawing/2014/main" id="{595C0E80-5AE2-27C3-16A8-B3E4A6C882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6767" y="1167385"/>
            <a:ext cx="12322478" cy="4632830"/>
          </a:xfrm>
          <a:prstGeom prst="rect">
            <a:avLst/>
          </a:prstGeom>
        </p:spPr>
      </p:pic>
      <p:sp>
        <p:nvSpPr>
          <p:cNvPr id="13" name="Google Shape;117;p4">
            <a:extLst>
              <a:ext uri="{FF2B5EF4-FFF2-40B4-BE49-F238E27FC236}">
                <a16:creationId xmlns:a16="http://schemas.microsoft.com/office/drawing/2014/main" id="{8099EF0B-12CA-3675-32D4-A27BCAE0C330}"/>
              </a:ext>
            </a:extLst>
          </p:cNvPr>
          <p:cNvSpPr txBox="1"/>
          <p:nvPr/>
        </p:nvSpPr>
        <p:spPr>
          <a:xfrm>
            <a:off x="3924612" y="239699"/>
            <a:ext cx="11205118" cy="91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09996"/>
              </a:lnSpc>
            </a:pPr>
            <a:r>
              <a:rPr lang="en-US" sz="5400" dirty="0">
                <a:solidFill>
                  <a:srgbClr val="FFFFFF"/>
                </a:solidFill>
              </a:rPr>
              <a:t>MOBILE APPLICATION FLOW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C5F855C-DC26-3628-D8C6-776ED9B357A7}"/>
              </a:ext>
            </a:extLst>
          </p:cNvPr>
          <p:cNvCxnSpPr/>
          <p:nvPr/>
        </p:nvCxnSpPr>
        <p:spPr>
          <a:xfrm>
            <a:off x="8512158" y="6042333"/>
            <a:ext cx="11474" cy="4242410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3782230" y="-4218770"/>
            <a:ext cx="10287000" cy="1872454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16200000">
            <a:off x="3661914" y="-4218774"/>
            <a:ext cx="10286999" cy="1872454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044617" y="358424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874982-B6FD-2B52-E458-2BB26B3862A5}"/>
              </a:ext>
            </a:extLst>
          </p:cNvPr>
          <p:cNvSpPr txBox="1"/>
          <p:nvPr/>
        </p:nvSpPr>
        <p:spPr>
          <a:xfrm>
            <a:off x="2231" y="1565442"/>
            <a:ext cx="11898378" cy="74174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bg1"/>
                </a:solidFill>
                <a:latin typeface="Playfair Display"/>
              </a:rPr>
              <a:t>Hybrid Model Integration: </a:t>
            </a:r>
            <a:r>
              <a:rPr lang="en-US" sz="2800" dirty="0">
                <a:solidFill>
                  <a:schemeClr val="bg1"/>
                </a:solidFill>
                <a:latin typeface="Playfair Display"/>
              </a:rPr>
              <a:t>Uses a combination of CNN, LSTM, and Random Forest with </a:t>
            </a:r>
            <a:r>
              <a:rPr lang="en-US" sz="2800" dirty="0" err="1">
                <a:solidFill>
                  <a:schemeClr val="bg1"/>
                </a:solidFill>
                <a:latin typeface="Playfair Display"/>
              </a:rPr>
              <a:t>MediaPipe</a:t>
            </a:r>
            <a:r>
              <a:rPr lang="en-US" sz="2800" dirty="0">
                <a:solidFill>
                  <a:schemeClr val="bg1"/>
                </a:solidFill>
                <a:latin typeface="Playfair Display"/>
              </a:rPr>
              <a:t> Pose for accurate real-time human activity recognition from standard video input.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bg1"/>
                </a:solidFill>
                <a:latin typeface="Playfair Display"/>
              </a:rPr>
              <a:t>Anomaly &amp; Fall Detection: </a:t>
            </a:r>
            <a:r>
              <a:rPr lang="en-US" sz="2800" dirty="0">
                <a:solidFill>
                  <a:schemeClr val="bg1"/>
                </a:solidFill>
                <a:latin typeface="Playfair Display"/>
              </a:rPr>
              <a:t>Identifies falls, prolonged inactivity, and unusual movements, triggering immediate alerts to caregivers.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bg1"/>
                </a:solidFill>
                <a:latin typeface="Playfair Display"/>
              </a:rPr>
              <a:t>Real-Time Monitoring Dashboard: </a:t>
            </a:r>
            <a:r>
              <a:rPr lang="en-US" sz="2800" dirty="0">
                <a:solidFill>
                  <a:schemeClr val="bg1"/>
                </a:solidFill>
                <a:latin typeface="Playfair Display"/>
              </a:rPr>
              <a:t>Displays live activity labels (e.g., walking, sitting) with confidence levels and visual alerts.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bg1"/>
                </a:solidFill>
                <a:latin typeface="Playfair Display"/>
              </a:rPr>
              <a:t>Emergency Contact Integration: </a:t>
            </a:r>
            <a:r>
              <a:rPr lang="en-US" sz="2800" dirty="0">
                <a:solidFill>
                  <a:schemeClr val="bg1"/>
                </a:solidFill>
                <a:latin typeface="Playfair Display"/>
              </a:rPr>
              <a:t>Automatically notifies and allows quick calling of emergency contacts during critical events.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bg1"/>
                </a:solidFill>
                <a:latin typeface="Playfair Display"/>
              </a:rPr>
              <a:t>Activity Logging: </a:t>
            </a:r>
            <a:r>
              <a:rPr lang="en-US" sz="2800" dirty="0">
                <a:solidFill>
                  <a:schemeClr val="bg1"/>
                </a:solidFill>
                <a:latin typeface="Playfair Display"/>
              </a:rPr>
              <a:t>Maintains daily logs of detected activities for caregiver review and pattern tracking.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bg1"/>
                </a:solidFill>
                <a:latin typeface="Playfair Display"/>
              </a:rPr>
              <a:t>Mindful Game Module: </a:t>
            </a:r>
            <a:r>
              <a:rPr lang="en-US" sz="2800" dirty="0">
                <a:solidFill>
                  <a:schemeClr val="bg1"/>
                </a:solidFill>
                <a:latin typeface="Playfair Display"/>
              </a:rPr>
              <a:t>Offers simple cognitive games to help patients stay mentally engaged.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bg1"/>
                </a:solidFill>
                <a:latin typeface="Playfair Display"/>
              </a:rPr>
              <a:t>Lightweight Android App: </a:t>
            </a:r>
            <a:r>
              <a:rPr lang="en-US" sz="2800" dirty="0">
                <a:solidFill>
                  <a:schemeClr val="bg1"/>
                </a:solidFill>
                <a:latin typeface="Playfair Display"/>
              </a:rPr>
              <a:t>Minimalist UI ensures smooth performance across various devices, designed for elderly users.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chemeClr val="bg1"/>
                </a:solidFill>
                <a:latin typeface="Playfair Display"/>
              </a:rPr>
              <a:t>Low-Latency AI Processing: </a:t>
            </a:r>
            <a:r>
              <a:rPr lang="en-US" sz="2800" dirty="0">
                <a:solidFill>
                  <a:schemeClr val="bg1"/>
                </a:solidFill>
                <a:latin typeface="Playfair Display"/>
              </a:rPr>
              <a:t>Ensures fast pose estimation and alerting using optimized lightweight models.</a:t>
            </a:r>
          </a:p>
        </p:txBody>
      </p:sp>
      <p:pic>
        <p:nvPicPr>
          <p:cNvPr id="5" name="Picture 4" descr="A cartoon of a person&#10;&#10;AI-generated content may be incorrect.">
            <a:extLst>
              <a:ext uri="{FF2B5EF4-FFF2-40B4-BE49-F238E27FC236}">
                <a16:creationId xmlns:a16="http://schemas.microsoft.com/office/drawing/2014/main" id="{5D32B775-1989-4E10-5BC7-3B6CE2F1E8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79991" y="1294617"/>
            <a:ext cx="4109580" cy="801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5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16200000">
            <a:off x="4118202" y="-4120474"/>
            <a:ext cx="10419911" cy="186574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1143">
            <a:off x="4566578" y="2236359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2457478" y="967702"/>
            <a:ext cx="1465733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A1F7B3-B4AE-6D34-CB41-6AB997649DA2}"/>
              </a:ext>
            </a:extLst>
          </p:cNvPr>
          <p:cNvSpPr txBox="1"/>
          <p:nvPr/>
        </p:nvSpPr>
        <p:spPr>
          <a:xfrm>
            <a:off x="659074" y="2976494"/>
            <a:ext cx="9997385" cy="64940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Drawbacks:</a:t>
            </a:r>
          </a:p>
          <a:p>
            <a:pPr marL="228600" indent="-228600">
              <a:buFont typeface=""/>
              <a:buChar char="•"/>
            </a:pPr>
            <a:r>
              <a:rPr lang="en-US" sz="3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Limited Accuracy</a:t>
            </a: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: Possible misclassification (e.g., sitting vs. lying).</a:t>
            </a:r>
          </a:p>
          <a:p>
            <a:pPr marL="228600" indent="-228600">
              <a:buFont typeface=""/>
              <a:buChar char="•"/>
            </a:pPr>
            <a:r>
              <a:rPr lang="en-US" sz="3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Tech Dependency</a:t>
            </a: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: Needs reliable internet &amp; device uptime.</a:t>
            </a:r>
          </a:p>
          <a:p>
            <a:pPr marL="228600" indent="-228600">
              <a:buFont typeface=""/>
              <a:buChar char="•"/>
            </a:pPr>
            <a:r>
              <a:rPr lang="en-US" sz="3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Privacy Concerns</a:t>
            </a: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: Continuous monitoring may violate personal privacy.</a:t>
            </a:r>
          </a:p>
          <a:p>
            <a:pPr marL="228600" indent="-228600">
              <a:buFont typeface=""/>
              <a:buChar char="•"/>
            </a:pPr>
            <a:r>
              <a:rPr lang="en-US" sz="3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High Cost</a:t>
            </a: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: Smart devices &amp; infrastructure may be expensive.</a:t>
            </a:r>
          </a:p>
          <a:p>
            <a:r>
              <a:rPr lang="en-US" sz="3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Showstoppers</a:t>
            </a: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:</a:t>
            </a:r>
          </a:p>
          <a:p>
            <a:pPr marL="228600" lvl="1" indent="-228600">
              <a:buFont typeface=""/>
              <a:buChar char="•"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🚫 No patient/guardian consent</a:t>
            </a:r>
          </a:p>
          <a:p>
            <a:pPr marL="228600" lvl="1" indent="-228600">
              <a:buFont typeface=""/>
              <a:buChar char="•"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🚫 System failure during emergencies</a:t>
            </a:r>
          </a:p>
          <a:p>
            <a:pPr marL="228600" lvl="1" indent="-228600">
              <a:buFont typeface=""/>
              <a:buChar char="•"/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🚫 Legal non-compliance (HIPAA/GDPR)</a:t>
            </a:r>
          </a:p>
        </p:txBody>
      </p:sp>
      <p:pic>
        <p:nvPicPr>
          <p:cNvPr id="3" name="Picture 2" descr="A cartoon of a person with a hand on her head&#10;&#10;AI-generated content may be incorrect.">
            <a:extLst>
              <a:ext uri="{FF2B5EF4-FFF2-40B4-BE49-F238E27FC236}">
                <a16:creationId xmlns:a16="http://schemas.microsoft.com/office/drawing/2014/main" id="{BB1FD661-2BE2-C2AB-172F-F593A281B8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36264" y="3620477"/>
            <a:ext cx="6849650" cy="553037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16200000">
            <a:off x="3761325" y="-4230252"/>
            <a:ext cx="10672163" cy="18362342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16200000">
            <a:off x="4062394" y="-3871977"/>
            <a:ext cx="10070025" cy="18247927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1143">
            <a:off x="4971740" y="2513455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582905" y="410073"/>
            <a:ext cx="9130784" cy="956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09996"/>
              </a:lnSpc>
            </a:pPr>
            <a:r>
              <a:rPr lang="en-US" sz="5650">
                <a:solidFill>
                  <a:srgbClr val="FFFFFF"/>
                </a:solidFill>
              </a:rPr>
              <a:t>TECHNOCRATS </a:t>
            </a:r>
            <a:endParaRPr sz="5650"/>
          </a:p>
        </p:txBody>
      </p:sp>
      <p:sp>
        <p:nvSpPr>
          <p:cNvPr id="150" name="Google Shape;150;p8"/>
          <p:cNvSpPr txBox="1"/>
          <p:nvPr/>
        </p:nvSpPr>
        <p:spPr>
          <a:xfrm>
            <a:off x="1651679" y="6601260"/>
            <a:ext cx="6424376" cy="286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1018"/>
              </a:lnSpc>
            </a:pPr>
            <a:r>
              <a:rPr lang="en-US" sz="4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RIYA KANSAL </a:t>
            </a:r>
          </a:p>
          <a:p>
            <a:pPr algn="ctr">
              <a:lnSpc>
                <a:spcPct val="111018"/>
              </a:lnSpc>
            </a:pPr>
            <a:r>
              <a:rPr lang="en-US" sz="4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(UI/UX Developer)</a:t>
            </a:r>
          </a:p>
          <a:p>
            <a:pPr algn="ctr">
              <a:lnSpc>
                <a:spcPct val="111018"/>
              </a:lnSpc>
            </a:pPr>
            <a:r>
              <a:rPr lang="en-US" sz="4200" b="1" dirty="0">
                <a:solidFill>
                  <a:schemeClr val="bg1">
                    <a:lumMod val="85000"/>
                  </a:schemeClr>
                </a:solidFill>
                <a:latin typeface="Playfair Display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riyakansal174@gmail.com</a:t>
            </a:r>
            <a:endParaRPr lang="en-US" sz="4200" b="1" dirty="0">
              <a:solidFill>
                <a:schemeClr val="bg1">
                  <a:lumMod val="85000"/>
                </a:schemeClr>
              </a:solidFill>
              <a:latin typeface="Playfair Display"/>
            </a:endParaRPr>
          </a:p>
          <a:p>
            <a:pPr algn="ctr">
              <a:lnSpc>
                <a:spcPct val="111018"/>
              </a:lnSpc>
            </a:pPr>
            <a:r>
              <a:rPr lang="en-US" sz="4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+91 7652973801</a:t>
            </a:r>
          </a:p>
        </p:txBody>
      </p:sp>
      <p:sp>
        <p:nvSpPr>
          <p:cNvPr id="2" name="Google Shape;150;p8">
            <a:extLst>
              <a:ext uri="{FF2B5EF4-FFF2-40B4-BE49-F238E27FC236}">
                <a16:creationId xmlns:a16="http://schemas.microsoft.com/office/drawing/2014/main" id="{A697E6EA-F13F-26D0-35E7-7C9E76F96102}"/>
              </a:ext>
            </a:extLst>
          </p:cNvPr>
          <p:cNvSpPr txBox="1"/>
          <p:nvPr/>
        </p:nvSpPr>
        <p:spPr>
          <a:xfrm>
            <a:off x="9754291" y="6631176"/>
            <a:ext cx="7918796" cy="2903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1018"/>
              </a:lnSpc>
            </a:pPr>
            <a:r>
              <a:rPr lang="en-US" sz="4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JAPPANJOT KAUR</a:t>
            </a:r>
          </a:p>
          <a:p>
            <a:pPr algn="ctr">
              <a:lnSpc>
                <a:spcPct val="111018"/>
              </a:lnSpc>
            </a:pPr>
            <a:r>
              <a:rPr lang="en-US" sz="4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(</a:t>
            </a:r>
            <a:r>
              <a:rPr lang="en-IN" sz="44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Backend Developer</a:t>
            </a:r>
            <a:r>
              <a:rPr lang="en-IN" sz="4400" dirty="0">
                <a:solidFill>
                  <a:schemeClr val="bg1"/>
                </a:solidFill>
                <a:latin typeface="Playfair Display" panose="00000500000000000000" pitchFamily="2" charset="0"/>
              </a:rPr>
              <a:t> </a:t>
            </a:r>
            <a:r>
              <a:rPr lang="en-US" sz="4200" b="1" dirty="0">
                <a:solidFill>
                  <a:schemeClr val="bg1"/>
                </a:solidFill>
                <a:latin typeface="Playfair Display" panose="00000500000000000000" pitchFamily="2" charset="0"/>
              </a:rPr>
              <a:t>)</a:t>
            </a:r>
          </a:p>
          <a:p>
            <a:pPr algn="ctr">
              <a:lnSpc>
                <a:spcPct val="111018"/>
              </a:lnSpc>
            </a:pPr>
            <a:r>
              <a:rPr lang="en-US" sz="4200" b="1" dirty="0">
                <a:solidFill>
                  <a:schemeClr val="bg1">
                    <a:lumMod val="85000"/>
                  </a:schemeClr>
                </a:solidFill>
                <a:latin typeface="Playfair Display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jappanjotkaur2004@gmail.com</a:t>
            </a:r>
            <a:endParaRPr lang="en-US" sz="4200" b="1" dirty="0">
              <a:solidFill>
                <a:schemeClr val="bg1">
                  <a:lumMod val="85000"/>
                </a:schemeClr>
              </a:solidFill>
              <a:latin typeface="Playfair Display"/>
              <a:hlinkClick r:id="rId7"/>
            </a:endParaRPr>
          </a:p>
          <a:p>
            <a:pPr algn="ctr">
              <a:lnSpc>
                <a:spcPct val="111018"/>
              </a:lnSpc>
            </a:pPr>
            <a:r>
              <a:rPr lang="en-US" sz="4200" b="1" dirty="0">
                <a:solidFill>
                  <a:schemeClr val="bg1">
                    <a:lumMod val="85000"/>
                  </a:schemeClr>
                </a:solidFill>
                <a:latin typeface="Playfair Display"/>
              </a:rPr>
              <a:t>+91 9555961963</a:t>
            </a:r>
          </a:p>
        </p:txBody>
      </p:sp>
      <p:pic>
        <p:nvPicPr>
          <p:cNvPr id="3" name="Picture 2" descr="A person smiling at camera&#10;&#10;AI-generated content may be incorrect.">
            <a:extLst>
              <a:ext uri="{FF2B5EF4-FFF2-40B4-BE49-F238E27FC236}">
                <a16:creationId xmlns:a16="http://schemas.microsoft.com/office/drawing/2014/main" id="{592AB92A-089A-1D13-5F35-1AF10FCB5B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49572" y="1985698"/>
            <a:ext cx="3352434" cy="350729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Picture 4" descr="A person in a suit&#10;&#10;AI-generated content may be incorrect.">
            <a:extLst>
              <a:ext uri="{FF2B5EF4-FFF2-40B4-BE49-F238E27FC236}">
                <a16:creationId xmlns:a16="http://schemas.microsoft.com/office/drawing/2014/main" id="{2E1714E0-FBDA-322E-FE42-1E9DA99A48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14531" y="1954446"/>
            <a:ext cx="3314662" cy="36795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0B4A7C7-458A-C6F0-AA63-309A7941AB77}"/>
              </a:ext>
            </a:extLst>
          </p:cNvPr>
          <p:cNvCxnSpPr/>
          <p:nvPr/>
        </p:nvCxnSpPr>
        <p:spPr>
          <a:xfrm flipH="1">
            <a:off x="9205421" y="1951596"/>
            <a:ext cx="28631" cy="7210199"/>
          </a:xfrm>
          <a:prstGeom prst="straightConnector1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854</Words>
  <Application>Microsoft Office PowerPoint</Application>
  <PresentationFormat>Custom</PresentationFormat>
  <Paragraphs>80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Playfair Display</vt:lpstr>
      <vt:lpstr>Calibri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Jappanjot Kaur</cp:lastModifiedBy>
  <cp:revision>484</cp:revision>
  <dcterms:created xsi:type="dcterms:W3CDTF">2006-08-16T00:00:00Z</dcterms:created>
  <dcterms:modified xsi:type="dcterms:W3CDTF">2025-07-05T04:42:48Z</dcterms:modified>
</cp:coreProperties>
</file>